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A4D7E6-5D7E-4D36-9E80-A445592D69FC}" type="datetimeFigureOut">
              <a:rPr lang="en-GB" smtClean="0"/>
              <a:t>11/06/2019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18E4EF-22C0-454D-8796-FB5DB04B93FA}" type="slidenum">
              <a:rPr lang="en-GB" smtClean="0"/>
              <a:t>‹#›</a:t>
            </a:fld>
            <a:endParaRPr lang="en-GB"/>
          </a:p>
        </p:txBody>
      </p:sp>
    </p:spTree>
    <p:extLst>
      <p:ext uri="{BB962C8B-B14F-4D97-AF65-F5344CB8AC3E}">
        <p14:creationId xmlns:p14="http://schemas.microsoft.com/office/powerpoint/2010/main" val="1747583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01D096-7BDB-46FD-894C-02B27C686586}" type="slidenum">
              <a:rPr lang="en-US" smtClean="0"/>
              <a:t>1</a:t>
            </a:fld>
            <a:endParaRPr lang="en-US"/>
          </a:p>
        </p:txBody>
      </p:sp>
    </p:spTree>
    <p:extLst>
      <p:ext uri="{BB962C8B-B14F-4D97-AF65-F5344CB8AC3E}">
        <p14:creationId xmlns:p14="http://schemas.microsoft.com/office/powerpoint/2010/main" val="164742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FAC8-8DF2-4E97-A0D3-BA56923682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8DC92F-D3B5-4223-A540-FFB0CA4E1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915F3B-1EDB-40BC-AA10-1A8338A50C55}"/>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5" name="Footer Placeholder 4">
            <a:extLst>
              <a:ext uri="{FF2B5EF4-FFF2-40B4-BE49-F238E27FC236}">
                <a16:creationId xmlns:a16="http://schemas.microsoft.com/office/drawing/2014/main" id="{BBF92B20-514C-4404-A75E-1F3AD757DD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5F92C0-6A49-4740-ABEF-BCDB51993790}"/>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263096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4DEE-DE25-47A1-97AE-7081038CF2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B6B4C6-DB1C-49A3-94B2-DD05FCDC59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030920-ACA3-4C36-AF1F-FA2B7FF74BB8}"/>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5" name="Footer Placeholder 4">
            <a:extLst>
              <a:ext uri="{FF2B5EF4-FFF2-40B4-BE49-F238E27FC236}">
                <a16:creationId xmlns:a16="http://schemas.microsoft.com/office/drawing/2014/main" id="{843BA7D7-83A5-48EE-83B5-E064496C5D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2DD01E-DFD2-4964-8722-1738CCE896FB}"/>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139968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DBF311-6CAA-478D-B0E9-2E998A0B71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9E2A48-08E9-4B9B-838E-E295FD2208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FC1FC5-C104-4DC0-8B60-499796F2548F}"/>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5" name="Footer Placeholder 4">
            <a:extLst>
              <a:ext uri="{FF2B5EF4-FFF2-40B4-BE49-F238E27FC236}">
                <a16:creationId xmlns:a16="http://schemas.microsoft.com/office/drawing/2014/main" id="{587E4220-58FE-4ABD-AD8D-596D97C5F1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8A0D64-4292-452D-8A38-CC4B27A3CC54}"/>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260848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C6DA-0DBC-41A4-893B-00E14051FB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DDB82F-9CF0-46F9-A27D-3A98D0F187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BF6F58-62C4-40CC-A0CE-5197909D45AD}"/>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5" name="Footer Placeholder 4">
            <a:extLst>
              <a:ext uri="{FF2B5EF4-FFF2-40B4-BE49-F238E27FC236}">
                <a16:creationId xmlns:a16="http://schemas.microsoft.com/office/drawing/2014/main" id="{2B52E204-8E84-4115-99D4-83D0EACF96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1EECC5-9D49-42BF-B428-D50DB000236C}"/>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274554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8DC24-A8A6-44B2-ABF3-8B24B93B3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40E82DA-53BC-4787-99BB-62AABF0EB5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73EC2A-24B2-427D-B2C2-619DF41745E8}"/>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5" name="Footer Placeholder 4">
            <a:extLst>
              <a:ext uri="{FF2B5EF4-FFF2-40B4-BE49-F238E27FC236}">
                <a16:creationId xmlns:a16="http://schemas.microsoft.com/office/drawing/2014/main" id="{92ECE073-0629-42E7-9ED3-8121A9034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30E22-7A55-4F4B-AA87-6688527DBFF3}"/>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180393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C3874-DBA5-4DA1-A56D-433274109E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9C5705-03A3-4954-A152-5E0A9CB2B5A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21CEF-2D48-4BB2-A246-2EA1F580D5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E1803FD-AAFC-40AE-8B7A-F28482B1D062}"/>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6" name="Footer Placeholder 5">
            <a:extLst>
              <a:ext uri="{FF2B5EF4-FFF2-40B4-BE49-F238E27FC236}">
                <a16:creationId xmlns:a16="http://schemas.microsoft.com/office/drawing/2014/main" id="{416C6F4A-5261-4DC0-AFF1-803B22B6DD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24363A-23CB-447A-9E89-38EA0E461717}"/>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331486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F04-02E5-4D9B-ACE0-5F04E78CFC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9F2E84-D85F-4011-A483-3A0EF10BD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8D48C9F-E5AA-4A1E-AC6C-08D0BC72963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FFBC30-4FD2-4D7E-9838-4F98472315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63C376B-1AF7-4EBF-880E-99F9674944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C53732-9426-45D1-A392-A7DAE322020E}"/>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8" name="Footer Placeholder 7">
            <a:extLst>
              <a:ext uri="{FF2B5EF4-FFF2-40B4-BE49-F238E27FC236}">
                <a16:creationId xmlns:a16="http://schemas.microsoft.com/office/drawing/2014/main" id="{E3E38DEC-D735-4D6F-AB30-840DF03AF3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4B1D65-FC3A-45FE-8593-F5F802CE665D}"/>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2639714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FAC-F5A1-4AD6-935C-9E3173402D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771A17-5180-439E-95FF-FA4E8A009932}"/>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4" name="Footer Placeholder 3">
            <a:extLst>
              <a:ext uri="{FF2B5EF4-FFF2-40B4-BE49-F238E27FC236}">
                <a16:creationId xmlns:a16="http://schemas.microsoft.com/office/drawing/2014/main" id="{4FCA3167-3654-4BCB-98A8-6EE2854A20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1D5090-17C9-4A36-B267-9AA09361E08E}"/>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355842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AC763-4D21-4343-9FD5-D64E3D8AEDA3}"/>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3" name="Footer Placeholder 2">
            <a:extLst>
              <a:ext uri="{FF2B5EF4-FFF2-40B4-BE49-F238E27FC236}">
                <a16:creationId xmlns:a16="http://schemas.microsoft.com/office/drawing/2014/main" id="{C361DF7D-0CA3-460A-8A31-B5E2A12AD8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CC2B650-492A-484A-BB7C-1940C4C9DF65}"/>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133887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D0AB-C0F3-45D8-9AD8-C55835CFE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DE9DA1-D0C2-49E4-8FC8-18AF61DA8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CFA6CD-243D-4507-B6D0-87FA51847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673B02-F8C6-41B2-A0E6-B744F42C30D1}"/>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6" name="Footer Placeholder 5">
            <a:extLst>
              <a:ext uri="{FF2B5EF4-FFF2-40B4-BE49-F238E27FC236}">
                <a16:creationId xmlns:a16="http://schemas.microsoft.com/office/drawing/2014/main" id="{8BBE1B48-F59F-4077-A956-7FA8AD0AEB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DE4405-0FFC-4C10-BE78-06593B9179E8}"/>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278011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17E2-0963-4F15-A795-EDE93CDA13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7C8981-BE65-4BC7-81B2-6A04C06893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7EADA19-F169-40AB-8ADD-031F74616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5D4DEF-2E63-4213-A941-D79615376120}"/>
              </a:ext>
            </a:extLst>
          </p:cNvPr>
          <p:cNvSpPr>
            <a:spLocks noGrp="1"/>
          </p:cNvSpPr>
          <p:nvPr>
            <p:ph type="dt" sz="half" idx="10"/>
          </p:nvPr>
        </p:nvSpPr>
        <p:spPr/>
        <p:txBody>
          <a:bodyPr/>
          <a:lstStyle/>
          <a:p>
            <a:fld id="{6FEE5981-0E47-4201-B504-7925D1C51CA7}" type="datetimeFigureOut">
              <a:rPr lang="en-GB" smtClean="0"/>
              <a:t>11/06/2019</a:t>
            </a:fld>
            <a:endParaRPr lang="en-GB"/>
          </a:p>
        </p:txBody>
      </p:sp>
      <p:sp>
        <p:nvSpPr>
          <p:cNvPr id="6" name="Footer Placeholder 5">
            <a:extLst>
              <a:ext uri="{FF2B5EF4-FFF2-40B4-BE49-F238E27FC236}">
                <a16:creationId xmlns:a16="http://schemas.microsoft.com/office/drawing/2014/main" id="{D8BF12EE-CB7C-4893-8E1C-5C404F20D7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C80AF7-777A-4941-B971-23B053C94502}"/>
              </a:ext>
            </a:extLst>
          </p:cNvPr>
          <p:cNvSpPr>
            <a:spLocks noGrp="1"/>
          </p:cNvSpPr>
          <p:nvPr>
            <p:ph type="sldNum" sz="quarter" idx="12"/>
          </p:nvPr>
        </p:nvSpPr>
        <p:spPr/>
        <p:txBody>
          <a:bodyPr/>
          <a:lstStyle/>
          <a:p>
            <a:fld id="{AB9F91AA-F325-4105-BAF8-B880E5EEAD23}" type="slidenum">
              <a:rPr lang="en-GB" smtClean="0"/>
              <a:t>‹#›</a:t>
            </a:fld>
            <a:endParaRPr lang="en-GB"/>
          </a:p>
        </p:txBody>
      </p:sp>
    </p:spTree>
    <p:extLst>
      <p:ext uri="{BB962C8B-B14F-4D97-AF65-F5344CB8AC3E}">
        <p14:creationId xmlns:p14="http://schemas.microsoft.com/office/powerpoint/2010/main" val="50742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DF7034-F4A9-4019-AB25-97094E592B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1A4C33-9CCB-45B7-826F-77E2654F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2EA0F5-E8A8-4FFF-8C6E-EBC102120A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E5981-0E47-4201-B504-7925D1C51CA7}" type="datetimeFigureOut">
              <a:rPr lang="en-GB" smtClean="0"/>
              <a:t>11/06/2019</a:t>
            </a:fld>
            <a:endParaRPr lang="en-GB"/>
          </a:p>
        </p:txBody>
      </p:sp>
      <p:sp>
        <p:nvSpPr>
          <p:cNvPr id="5" name="Footer Placeholder 4">
            <a:extLst>
              <a:ext uri="{FF2B5EF4-FFF2-40B4-BE49-F238E27FC236}">
                <a16:creationId xmlns:a16="http://schemas.microsoft.com/office/drawing/2014/main" id="{AE2FDD43-7576-41E9-B2DF-25F62432A8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AC3958-5A2E-47FD-8D4F-5CB2898A6E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F91AA-F325-4105-BAF8-B880E5EEAD23}" type="slidenum">
              <a:rPr lang="en-GB" smtClean="0"/>
              <a:t>‹#›</a:t>
            </a:fld>
            <a:endParaRPr lang="en-GB"/>
          </a:p>
        </p:txBody>
      </p:sp>
    </p:spTree>
    <p:extLst>
      <p:ext uri="{BB962C8B-B14F-4D97-AF65-F5344CB8AC3E}">
        <p14:creationId xmlns:p14="http://schemas.microsoft.com/office/powerpoint/2010/main" val="149768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05559" y="480540"/>
            <a:ext cx="6073970" cy="492443"/>
          </a:xfrm>
          <a:prstGeom prst="rect">
            <a:avLst/>
          </a:prstGeom>
          <a:noFill/>
        </p:spPr>
        <p:txBody>
          <a:bodyPr wrap="none" rtlCol="0">
            <a:spAutoFit/>
          </a:bodyPr>
          <a:lstStyle/>
          <a:p>
            <a:r>
              <a:rPr lang="sr-Latn-RS" sz="2600" dirty="0">
                <a:solidFill>
                  <a:schemeClr val="tx1">
                    <a:lumMod val="65000"/>
                    <a:lumOff val="35000"/>
                  </a:schemeClr>
                </a:solidFill>
                <a:latin typeface="Proxima Nova Lt" panose="02000506030000020004" pitchFamily="50" charset="0"/>
              </a:rPr>
              <a:t>LJUBICA TOMIĆ – MANAGING PARTNER</a:t>
            </a:r>
            <a:endParaRPr lang="en-US" sz="2600" dirty="0">
              <a:solidFill>
                <a:schemeClr val="tx1">
                  <a:lumMod val="65000"/>
                  <a:lumOff val="35000"/>
                </a:schemeClr>
              </a:solidFill>
              <a:latin typeface="Proxima Nova Lt" panose="02000506030000020004" pitchFamily="50" charset="0"/>
            </a:endParaRPr>
          </a:p>
        </p:txBody>
      </p:sp>
      <p:sp>
        <p:nvSpPr>
          <p:cNvPr id="3" name="TextBox 2"/>
          <p:cNvSpPr txBox="1"/>
          <p:nvPr/>
        </p:nvSpPr>
        <p:spPr>
          <a:xfrm>
            <a:off x="3145068" y="1112808"/>
            <a:ext cx="8699000" cy="5556565"/>
          </a:xfrm>
          <a:prstGeom prst="rect">
            <a:avLst/>
          </a:prstGeom>
          <a:noFill/>
        </p:spPr>
        <p:txBody>
          <a:bodyPr wrap="square" rtlCol="0">
            <a:noAutofit/>
          </a:bodyPr>
          <a:lstStyle/>
          <a:p>
            <a:pPr algn="just">
              <a:spcAft>
                <a:spcPts val="500"/>
              </a:spcAft>
            </a:pPr>
            <a:r>
              <a:rPr lang="en-GB" sz="1400" dirty="0">
                <a:solidFill>
                  <a:srgbClr val="C00000"/>
                </a:solidFill>
                <a:latin typeface="Proxima Nova Lt" panose="02000506030000020004" pitchFamily="50" charset="0"/>
                <a:cs typeface="Arial" pitchFamily="34" charset="0"/>
              </a:rPr>
              <a:t>Corporate Law &amp; Corporate Governance, Commercial Law, M&amp;A, Foreign Investments, Privatisation, Franchising, Arbitration Law, Mediation</a:t>
            </a:r>
          </a:p>
          <a:p>
            <a:pPr algn="just"/>
            <a:r>
              <a:rPr lang="en-GB" sz="1200" dirty="0">
                <a:solidFill>
                  <a:srgbClr val="35414C"/>
                </a:solidFill>
                <a:latin typeface="Proxima Nova Lt" panose="02000506030000020004" pitchFamily="50" charset="0"/>
                <a:cs typeface="Arial" pitchFamily="34" charset="0"/>
              </a:rPr>
              <a:t>Ljubica Tomić has been the founding partner in Tomić Sindjelić Groza Law Office (TSG), since 2000.</a:t>
            </a:r>
          </a:p>
          <a:p>
            <a:pPr algn="just"/>
            <a:r>
              <a:rPr lang="en-GB" sz="1200" dirty="0">
                <a:solidFill>
                  <a:srgbClr val="35414C"/>
                </a:solidFill>
                <a:latin typeface="Proxima Nova Lt" panose="02000506030000020004" pitchFamily="50" charset="0"/>
                <a:cs typeface="Arial" pitchFamily="34" charset="0"/>
              </a:rPr>
              <a:t>She graduated from the Faculty of Law of the Belgrade University in 1994, and subsequently specialised in ”International Trade Agreements” at the Faculty of Law of the Belgrade University (1996).</a:t>
            </a:r>
          </a:p>
          <a:p>
            <a:pPr algn="just"/>
            <a:r>
              <a:rPr lang="en-GB" sz="1200" dirty="0">
                <a:solidFill>
                  <a:srgbClr val="35414C"/>
                </a:solidFill>
                <a:latin typeface="Proxima Nova Lt" panose="02000506030000020004" pitchFamily="50" charset="0"/>
                <a:cs typeface="Arial" pitchFamily="34" charset="0"/>
              </a:rPr>
              <a:t>Between 1994 and 1996, she was a legal officer at </a:t>
            </a:r>
            <a:r>
              <a:rPr lang="en-GB" sz="1200" dirty="0" err="1">
                <a:solidFill>
                  <a:srgbClr val="35414C"/>
                </a:solidFill>
                <a:latin typeface="Proxima Nova Lt" panose="02000506030000020004" pitchFamily="50" charset="0"/>
                <a:cs typeface="Arial" pitchFamily="34" charset="0"/>
              </a:rPr>
              <a:t>Jugobanka</a:t>
            </a:r>
            <a:r>
              <a:rPr lang="en-GB" sz="1200" dirty="0">
                <a:solidFill>
                  <a:srgbClr val="35414C"/>
                </a:solidFill>
                <a:latin typeface="Proxima Nova Lt" panose="02000506030000020004" pitchFamily="50" charset="0"/>
                <a:cs typeface="Arial" pitchFamily="34" charset="0"/>
              </a:rPr>
              <a:t> </a:t>
            </a:r>
            <a:r>
              <a:rPr lang="en-GB" sz="1200" dirty="0" err="1">
                <a:solidFill>
                  <a:srgbClr val="35414C"/>
                </a:solidFill>
                <a:latin typeface="Proxima Nova Lt" panose="02000506030000020004" pitchFamily="50" charset="0"/>
                <a:cs typeface="Arial" pitchFamily="34" charset="0"/>
              </a:rPr>
              <a:t>a.d.</a:t>
            </a:r>
            <a:r>
              <a:rPr lang="en-GB" sz="1200" dirty="0">
                <a:solidFill>
                  <a:srgbClr val="35414C"/>
                </a:solidFill>
                <a:latin typeface="Proxima Nova Lt" panose="02000506030000020004" pitchFamily="50" charset="0"/>
                <a:cs typeface="Arial" pitchFamily="34" charset="0"/>
              </a:rPr>
              <a:t> Beograd Bank, where she completed professional exam in banking operations. She joined the Bar Association in 1997. </a:t>
            </a:r>
          </a:p>
          <a:p>
            <a:pPr algn="just"/>
            <a:endParaRPr lang="en-GB" sz="1200" dirty="0">
              <a:solidFill>
                <a:srgbClr val="35414C"/>
              </a:solidFill>
              <a:latin typeface="Proxima Nova Lt" panose="02000506030000020004" pitchFamily="50" charset="0"/>
              <a:cs typeface="Arial" pitchFamily="34" charset="0"/>
            </a:endParaRPr>
          </a:p>
          <a:p>
            <a:pPr algn="just"/>
            <a:r>
              <a:rPr lang="en-GB" sz="1200" dirty="0">
                <a:solidFill>
                  <a:srgbClr val="35414C"/>
                </a:solidFill>
                <a:latin typeface="Proxima Nova Lt" panose="02000506030000020004" pitchFamily="50" charset="0"/>
                <a:cs typeface="Arial" pitchFamily="34" charset="0"/>
              </a:rPr>
              <a:t>In 2008, she took professional exam in Corporate Governance following specialisation organised by IFC / World Bank / Law Faculty, Belgrade University and became Corporate Governance Specialist.  Her expertise includes corporate law and corporate governance, antitrust, competition and trade, foreign investments, arbitration law, commercial law and international contracts. </a:t>
            </a:r>
          </a:p>
          <a:p>
            <a:pPr algn="just"/>
            <a:endParaRPr lang="en-GB" sz="1200" dirty="0">
              <a:solidFill>
                <a:srgbClr val="35414C"/>
              </a:solidFill>
              <a:latin typeface="Proxima Nova Lt" panose="02000506030000020004" pitchFamily="50" charset="0"/>
              <a:cs typeface="Arial" pitchFamily="34" charset="0"/>
            </a:endParaRPr>
          </a:p>
          <a:p>
            <a:pPr algn="just"/>
            <a:r>
              <a:rPr lang="en-GB" sz="1200" dirty="0">
                <a:solidFill>
                  <a:srgbClr val="35414C"/>
                </a:solidFill>
                <a:latin typeface="Proxima Nova Lt" panose="02000506030000020004" pitchFamily="50" charset="0"/>
                <a:cs typeface="Arial" pitchFamily="34" charset="0"/>
              </a:rPr>
              <a:t>Her clients include numerous Serbian and international companies (e.g. Mercedes-Benz </a:t>
            </a:r>
            <a:r>
              <a:rPr lang="en-GB" sz="1200" dirty="0" err="1">
                <a:solidFill>
                  <a:srgbClr val="35414C"/>
                </a:solidFill>
                <a:latin typeface="Proxima Nova Lt" panose="02000506030000020004" pitchFamily="50" charset="0"/>
                <a:cs typeface="Arial" pitchFamily="34" charset="0"/>
              </a:rPr>
              <a:t>Srbija</a:t>
            </a:r>
            <a:r>
              <a:rPr lang="en-GB" sz="1200" dirty="0">
                <a:solidFill>
                  <a:srgbClr val="35414C"/>
                </a:solidFill>
                <a:latin typeface="Proxima Nova Lt" panose="02000506030000020004" pitchFamily="50" charset="0"/>
                <a:cs typeface="Arial" pitchFamily="34" charset="0"/>
              </a:rPr>
              <a:t> </a:t>
            </a:r>
            <a:r>
              <a:rPr lang="en-GB" sz="1200" dirty="0" err="1">
                <a:solidFill>
                  <a:srgbClr val="35414C"/>
                </a:solidFill>
                <a:latin typeface="Proxima Nova Lt" panose="02000506030000020004" pitchFamily="50" charset="0"/>
                <a:cs typeface="Arial" pitchFamily="34" charset="0"/>
              </a:rPr>
              <a:t>i</a:t>
            </a:r>
            <a:r>
              <a:rPr lang="en-GB" sz="1200" dirty="0">
                <a:solidFill>
                  <a:srgbClr val="35414C"/>
                </a:solidFill>
                <a:latin typeface="Proxima Nova Lt" panose="02000506030000020004" pitchFamily="50" charset="0"/>
                <a:cs typeface="Arial" pitchFamily="34" charset="0"/>
              </a:rPr>
              <a:t> </a:t>
            </a:r>
            <a:r>
              <a:rPr lang="en-GB" sz="1200" dirty="0" err="1">
                <a:solidFill>
                  <a:srgbClr val="35414C"/>
                </a:solidFill>
                <a:latin typeface="Proxima Nova Lt" panose="02000506030000020004" pitchFamily="50" charset="0"/>
                <a:cs typeface="Arial" pitchFamily="34" charset="0"/>
              </a:rPr>
              <a:t>Crna</a:t>
            </a:r>
            <a:r>
              <a:rPr lang="en-GB" sz="1200" dirty="0">
                <a:solidFill>
                  <a:srgbClr val="35414C"/>
                </a:solidFill>
                <a:latin typeface="Proxima Nova Lt" panose="02000506030000020004" pitchFamily="50" charset="0"/>
                <a:cs typeface="Arial" pitchFamily="34" charset="0"/>
              </a:rPr>
              <a:t> Gora d.o.o., Daimler AG, </a:t>
            </a:r>
            <a:r>
              <a:rPr lang="en-GB" sz="1200" dirty="0" err="1">
                <a:solidFill>
                  <a:srgbClr val="35414C"/>
                </a:solidFill>
                <a:latin typeface="Proxima Nova Lt" panose="02000506030000020004" pitchFamily="50" charset="0"/>
                <a:cs typeface="Arial" pitchFamily="34" charset="0"/>
              </a:rPr>
              <a:t>EvoBus</a:t>
            </a:r>
            <a:r>
              <a:rPr lang="en-GB" sz="1200" dirty="0">
                <a:solidFill>
                  <a:srgbClr val="35414C"/>
                </a:solidFill>
                <a:latin typeface="Proxima Nova Lt" panose="02000506030000020004" pitchFamily="50" charset="0"/>
                <a:cs typeface="Arial" pitchFamily="34" charset="0"/>
              </a:rPr>
              <a:t> GmbH, Adam Opel AG, Chevrolet Southeast Europe, TV Antenna Group, Prva </a:t>
            </a:r>
            <a:r>
              <a:rPr lang="en-GB" sz="1200" dirty="0" err="1">
                <a:solidFill>
                  <a:srgbClr val="35414C"/>
                </a:solidFill>
                <a:latin typeface="Proxima Nova Lt" panose="02000506030000020004" pitchFamily="50" charset="0"/>
                <a:cs typeface="Arial" pitchFamily="34" charset="0"/>
              </a:rPr>
              <a:t>Televizija</a:t>
            </a:r>
            <a:r>
              <a:rPr lang="en-GB" sz="1200" dirty="0">
                <a:solidFill>
                  <a:srgbClr val="35414C"/>
                </a:solidFill>
                <a:latin typeface="Proxima Nova Lt" panose="02000506030000020004" pitchFamily="50" charset="0"/>
                <a:cs typeface="Arial" pitchFamily="34" charset="0"/>
              </a:rPr>
              <a:t> d.o.o, </a:t>
            </a:r>
            <a:r>
              <a:rPr lang="en-GB" sz="1200" dirty="0" err="1">
                <a:solidFill>
                  <a:srgbClr val="35414C"/>
                </a:solidFill>
                <a:latin typeface="Proxima Nova Lt" panose="02000506030000020004" pitchFamily="50" charset="0"/>
                <a:cs typeface="Arial" pitchFamily="34" charset="0"/>
              </a:rPr>
              <a:t>Falke</a:t>
            </a:r>
            <a:r>
              <a:rPr lang="en-GB" sz="1200" dirty="0">
                <a:solidFill>
                  <a:srgbClr val="35414C"/>
                </a:solidFill>
                <a:latin typeface="Proxima Nova Lt" panose="02000506030000020004" pitchFamily="50" charset="0"/>
                <a:cs typeface="Arial" pitchFamily="34" charset="0"/>
              </a:rPr>
              <a:t>, Wacker </a:t>
            </a:r>
            <a:r>
              <a:rPr lang="en-GB" sz="1200" dirty="0" err="1">
                <a:solidFill>
                  <a:srgbClr val="35414C"/>
                </a:solidFill>
                <a:latin typeface="Proxima Nova Lt" panose="02000506030000020004" pitchFamily="50" charset="0"/>
                <a:cs typeface="Arial" pitchFamily="34" charset="0"/>
              </a:rPr>
              <a:t>Neuson</a:t>
            </a:r>
            <a:r>
              <a:rPr lang="en-GB" sz="1200" dirty="0">
                <a:solidFill>
                  <a:srgbClr val="35414C"/>
                </a:solidFill>
                <a:latin typeface="Proxima Nova Lt" panose="02000506030000020004" pitchFamily="50" charset="0"/>
                <a:cs typeface="Arial" pitchFamily="34" charset="0"/>
              </a:rPr>
              <a:t>, </a:t>
            </a:r>
            <a:r>
              <a:rPr lang="en-GB" sz="1200" dirty="0" err="1">
                <a:solidFill>
                  <a:srgbClr val="35414C"/>
                </a:solidFill>
                <a:latin typeface="Proxima Nova Lt" panose="02000506030000020004" pitchFamily="50" charset="0"/>
                <a:cs typeface="Arial" pitchFamily="34" charset="0"/>
              </a:rPr>
              <a:t>Grammer</a:t>
            </a:r>
            <a:r>
              <a:rPr lang="en-GB" sz="1200" dirty="0">
                <a:solidFill>
                  <a:srgbClr val="35414C"/>
                </a:solidFill>
                <a:latin typeface="Proxima Nova Lt" panose="02000506030000020004" pitchFamily="50" charset="0"/>
                <a:cs typeface="Arial" pitchFamily="34" charset="0"/>
              </a:rPr>
              <a:t>, Sberbank </a:t>
            </a:r>
            <a:r>
              <a:rPr lang="en-GB" sz="1200" dirty="0" err="1">
                <a:solidFill>
                  <a:srgbClr val="35414C"/>
                </a:solidFill>
                <a:latin typeface="Proxima Nova Lt" panose="02000506030000020004" pitchFamily="50" charset="0"/>
                <a:cs typeface="Arial" pitchFamily="34" charset="0"/>
              </a:rPr>
              <a:t>a.d.</a:t>
            </a:r>
            <a:r>
              <a:rPr lang="en-GB" sz="1200" dirty="0">
                <a:solidFill>
                  <a:srgbClr val="35414C"/>
                </a:solidFill>
                <a:latin typeface="Proxima Nova Lt" panose="02000506030000020004" pitchFamily="50" charset="0"/>
                <a:cs typeface="Arial" pitchFamily="34" charset="0"/>
              </a:rPr>
              <a:t>, Adria Media Serbia d.o.o., GIZ). </a:t>
            </a:r>
          </a:p>
          <a:p>
            <a:pPr algn="just"/>
            <a:endParaRPr lang="en-GB" sz="1200" dirty="0">
              <a:solidFill>
                <a:srgbClr val="35414C"/>
              </a:solidFill>
              <a:latin typeface="Proxima Nova Lt" panose="02000506030000020004" pitchFamily="50" charset="0"/>
              <a:cs typeface="Arial" pitchFamily="34" charset="0"/>
            </a:endParaRPr>
          </a:p>
          <a:p>
            <a:pPr algn="just"/>
            <a:r>
              <a:rPr lang="en-GB" sz="1200" dirty="0">
                <a:solidFill>
                  <a:srgbClr val="35414C"/>
                </a:solidFill>
                <a:latin typeface="Proxima Nova Lt" panose="02000506030000020004" pitchFamily="50" charset="0"/>
                <a:cs typeface="Arial" pitchFamily="34" charset="0"/>
              </a:rPr>
              <a:t>Ljubica Tomić is legal counsel of trust to the German and Swiss embassies in Belgrade, the Austrian Federal Economic Chamber in Belgrade (WKO Austria) and the German-Serbian Chamber of Commerce in Belgrade (AHK Belgrade), as well as to numerous international clients, representing their interests in the Republic of Serbia. Founder and Council member of the Forum of German-Serbian Lawyers in Belgrade. </a:t>
            </a:r>
            <a:r>
              <a:rPr lang="en-US" sz="1200" dirty="0">
                <a:solidFill>
                  <a:srgbClr val="35414C"/>
                </a:solidFill>
                <a:latin typeface="Proxima Nova Lt" panose="02000506030000020004" pitchFamily="50" charset="0"/>
                <a:cs typeface="Arial" pitchFamily="34" charset="0"/>
              </a:rPr>
              <a:t>Member of NUMS (Serbian National Association of Mediators)</a:t>
            </a:r>
            <a:endParaRPr lang="en-GB" sz="1200" dirty="0">
              <a:solidFill>
                <a:srgbClr val="35414C"/>
              </a:solidFill>
              <a:latin typeface="Proxima Nova Lt" panose="02000506030000020004" pitchFamily="50" charset="0"/>
              <a:cs typeface="Arial" pitchFamily="34" charset="0"/>
            </a:endParaRPr>
          </a:p>
          <a:p>
            <a:pPr algn="just"/>
            <a:endParaRPr lang="en-GB" sz="1200" dirty="0">
              <a:solidFill>
                <a:srgbClr val="35414C"/>
              </a:solidFill>
              <a:latin typeface="Proxima Nova Lt" panose="02000506030000020004" pitchFamily="50" charset="0"/>
              <a:cs typeface="Arial" pitchFamily="34" charset="0"/>
            </a:endParaRPr>
          </a:p>
          <a:p>
            <a:pPr algn="just"/>
            <a:r>
              <a:rPr lang="en-GB" sz="1200" dirty="0">
                <a:solidFill>
                  <a:srgbClr val="35414C"/>
                </a:solidFill>
                <a:latin typeface="Proxima Nova Lt" panose="02000506030000020004" pitchFamily="50" charset="0"/>
                <a:cs typeface="Arial" pitchFamily="34" charset="0"/>
              </a:rPr>
              <a:t>She regularly contributes to local and international professional magazines. She is a lecturer at the Committee for International Sale of Goods at the International Lawyers’ Association (UIA).  Ljubica is a lecturer at the Academy of the Bar Association of the Republic of Serbia. Since 2016 Lecturer in "Theory and Practice of Legal Reasoning“ at the Faculty of Law of the University of Belgrade.</a:t>
            </a:r>
          </a:p>
          <a:p>
            <a:pPr algn="just"/>
            <a:endParaRPr lang="en-GB" sz="1200" dirty="0">
              <a:solidFill>
                <a:srgbClr val="35414C"/>
              </a:solidFill>
              <a:latin typeface="Proxima Nova Lt" panose="02000506030000020004" pitchFamily="50" charset="0"/>
              <a:cs typeface="Arial" pitchFamily="34" charset="0"/>
            </a:endParaRPr>
          </a:p>
          <a:p>
            <a:pPr algn="just"/>
            <a:r>
              <a:rPr lang="en-GB" sz="1200" dirty="0">
                <a:solidFill>
                  <a:srgbClr val="35414C"/>
                </a:solidFill>
                <a:latin typeface="Proxima Nova Lt" panose="02000506030000020004" pitchFamily="50" charset="0"/>
                <a:cs typeface="Arial" pitchFamily="34" charset="0"/>
              </a:rPr>
              <a:t>She advises in German, English and Serbian. She is fluent in Russian and French. </a:t>
            </a:r>
          </a:p>
          <a:p>
            <a:pPr algn="just"/>
            <a:r>
              <a:rPr lang="en-GB" sz="1200" dirty="0">
                <a:solidFill>
                  <a:srgbClr val="35414C"/>
                </a:solidFill>
                <a:latin typeface="Proxima Nova Lt" panose="02000506030000020004" pitchFamily="50" charset="0"/>
                <a:cs typeface="Arial" pitchFamily="34" charset="0"/>
              </a:rPr>
              <a:t>She is a court interpreter for German Language. </a:t>
            </a:r>
          </a:p>
        </p:txBody>
      </p:sp>
      <p:sp>
        <p:nvSpPr>
          <p:cNvPr id="10" name="Rectangle 9"/>
          <p:cNvSpPr/>
          <p:nvPr/>
        </p:nvSpPr>
        <p:spPr>
          <a:xfrm>
            <a:off x="0" y="1"/>
            <a:ext cx="905559" cy="914400"/>
          </a:xfrm>
          <a:prstGeom prst="rect">
            <a:avLst/>
          </a:prstGeom>
          <a:solidFill>
            <a:srgbClr val="B8B18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pic>
        <p:nvPicPr>
          <p:cNvPr id="13" name="Picture Placeholder 7" descr="IMG_8855.jpg"/>
          <p:cNvPicPr>
            <a:picLocks/>
          </p:cNvPicPr>
          <p:nvPr/>
        </p:nvPicPr>
        <p:blipFill>
          <a:blip r:embed="rId3" cstate="email"/>
          <a:stretch>
            <a:fillRect/>
          </a:stretch>
        </p:blipFill>
        <p:spPr>
          <a:xfrm flipH="1">
            <a:off x="1352480" y="1675640"/>
            <a:ext cx="1598451" cy="2395544"/>
          </a:xfrm>
          <a:prstGeom prst="rect">
            <a:avLst/>
          </a:prstGeom>
          <a:ln>
            <a:noFill/>
          </a:ln>
          <a:effectLst>
            <a:softEdge rad="0"/>
          </a:effec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336" y="6421928"/>
            <a:ext cx="636139" cy="274320"/>
          </a:xfrm>
          <a:prstGeom prst="rect">
            <a:avLst/>
          </a:prstGeom>
        </p:spPr>
      </p:pic>
      <p:cxnSp>
        <p:nvCxnSpPr>
          <p:cNvPr id="14" name="Straight Connector 13"/>
          <p:cNvCxnSpPr/>
          <p:nvPr/>
        </p:nvCxnSpPr>
        <p:spPr>
          <a:xfrm flipH="1">
            <a:off x="1276521" y="6376998"/>
            <a:ext cx="6796" cy="413139"/>
          </a:xfrm>
          <a:prstGeom prst="line">
            <a:avLst/>
          </a:prstGeom>
          <a:ln w="9525">
            <a:solidFill>
              <a:srgbClr val="35414C"/>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348740" y="6460314"/>
            <a:ext cx="2419252" cy="246221"/>
          </a:xfrm>
          <a:prstGeom prst="rect">
            <a:avLst/>
          </a:prstGeom>
        </p:spPr>
        <p:txBody>
          <a:bodyPr wrap="none">
            <a:spAutoFit/>
          </a:bodyPr>
          <a:lstStyle/>
          <a:p>
            <a:r>
              <a:rPr lang="sr-Latn-RS" sz="1000" dirty="0">
                <a:solidFill>
                  <a:srgbClr val="35414C"/>
                </a:solidFill>
                <a:latin typeface="Proxima Nova Lt" panose="02000506030000020004" pitchFamily="50" charset="0"/>
              </a:rPr>
              <a:t>LAW OFFICE </a:t>
            </a:r>
            <a:r>
              <a:rPr lang="sr-Latn-RS" sz="1000" b="1" dirty="0">
                <a:solidFill>
                  <a:srgbClr val="35414C"/>
                </a:solidFill>
                <a:latin typeface="Proxima Nova Lt" panose="02000506030000020004" pitchFamily="50" charset="0"/>
              </a:rPr>
              <a:t>TOMIC</a:t>
            </a:r>
            <a:r>
              <a:rPr lang="sr-Latn-RS" sz="1000" dirty="0">
                <a:solidFill>
                  <a:srgbClr val="35414C"/>
                </a:solidFill>
                <a:latin typeface="Proxima Nova Lt" panose="02000506030000020004" pitchFamily="50" charset="0"/>
              </a:rPr>
              <a:t> SINDJELIC GROZA</a:t>
            </a:r>
            <a:endParaRPr lang="en-US" sz="1000" dirty="0">
              <a:solidFill>
                <a:srgbClr val="35414C"/>
              </a:solidFill>
              <a:latin typeface="Proxima Nova Lt" panose="02000506030000020004" pitchFamily="50" charset="0"/>
            </a:endParaRPr>
          </a:p>
        </p:txBody>
      </p:sp>
    </p:spTree>
    <p:extLst>
      <p:ext uri="{BB962C8B-B14F-4D97-AF65-F5344CB8AC3E}">
        <p14:creationId xmlns:p14="http://schemas.microsoft.com/office/powerpoint/2010/main" val="426682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05559" y="480540"/>
            <a:ext cx="6073970" cy="492443"/>
          </a:xfrm>
          <a:prstGeom prst="rect">
            <a:avLst/>
          </a:prstGeom>
          <a:noFill/>
        </p:spPr>
        <p:txBody>
          <a:bodyPr wrap="none" rtlCol="0">
            <a:spAutoFit/>
          </a:bodyPr>
          <a:lstStyle/>
          <a:p>
            <a:r>
              <a:rPr lang="sr-Latn-RS" sz="2600" dirty="0">
                <a:solidFill>
                  <a:schemeClr val="tx1">
                    <a:lumMod val="65000"/>
                    <a:lumOff val="35000"/>
                  </a:schemeClr>
                </a:solidFill>
                <a:latin typeface="Proxima Nova Lt" panose="02000506030000020004" pitchFamily="50" charset="0"/>
              </a:rPr>
              <a:t>LJUBICA TOMIĆ – MANAGING PARTNER</a:t>
            </a:r>
            <a:endParaRPr lang="en-US" sz="2600" dirty="0">
              <a:solidFill>
                <a:schemeClr val="tx1">
                  <a:lumMod val="65000"/>
                  <a:lumOff val="35000"/>
                </a:schemeClr>
              </a:solidFill>
              <a:latin typeface="Proxima Nova Lt" panose="02000506030000020004" pitchFamily="50" charset="0"/>
            </a:endParaRPr>
          </a:p>
        </p:txBody>
      </p:sp>
      <p:sp>
        <p:nvSpPr>
          <p:cNvPr id="3" name="TextBox 2"/>
          <p:cNvSpPr txBox="1"/>
          <p:nvPr/>
        </p:nvSpPr>
        <p:spPr>
          <a:xfrm>
            <a:off x="3145068" y="1052423"/>
            <a:ext cx="8640000" cy="5506937"/>
          </a:xfrm>
          <a:prstGeom prst="rect">
            <a:avLst/>
          </a:prstGeom>
          <a:noFill/>
        </p:spPr>
        <p:txBody>
          <a:bodyPr wrap="square" rtlCol="0">
            <a:noAutofit/>
          </a:bodyPr>
          <a:lstStyle/>
          <a:p>
            <a:pPr algn="just">
              <a:spcAft>
                <a:spcPts val="500"/>
              </a:spcAft>
            </a:pPr>
            <a:r>
              <a:rPr lang="sr-Latn-RS" sz="1400" dirty="0">
                <a:solidFill>
                  <a:srgbClr val="C00000"/>
                </a:solidFill>
                <a:latin typeface="Proxima Nova Lt" panose="02000506030000020004" pitchFamily="50" charset="0"/>
                <a:cs typeface="Arial" pitchFamily="34" charset="0"/>
              </a:rPr>
              <a:t>Korporativno pravo &amp; korporativno upravljanje, zaštita konkurencije, privredno pravo, M&amp;A, strane investicije, arbitražno pravo</a:t>
            </a:r>
          </a:p>
          <a:p>
            <a:pPr algn="just"/>
            <a:r>
              <a:rPr lang="sr-Latn-RS" sz="1300" dirty="0">
                <a:solidFill>
                  <a:srgbClr val="35414C"/>
                </a:solidFill>
                <a:latin typeface="Proxima Nova Lt" panose="02000506030000020004" pitchFamily="50" charset="0"/>
                <a:cs typeface="Arial" pitchFamily="34" charset="0"/>
              </a:rPr>
              <a:t>Ljubica Tomić je osnivač i partner u advokatskoj kancelariji Tomić Sinđelić Groza (TSG), od 2000 godine.</a:t>
            </a:r>
          </a:p>
          <a:p>
            <a:pPr algn="just">
              <a:spcAft>
                <a:spcPts val="600"/>
              </a:spcAft>
            </a:pPr>
            <a:r>
              <a:rPr lang="sr-Latn-RS" sz="1300" dirty="0">
                <a:solidFill>
                  <a:srgbClr val="35414C"/>
                </a:solidFill>
                <a:latin typeface="Proxima Nova Lt" panose="02000506030000020004" pitchFamily="50" charset="0"/>
                <a:cs typeface="Arial" pitchFamily="34" charset="0"/>
              </a:rPr>
              <a:t>Diplomirala je 1994. godine na Pravnom fakultetu u Beogradu, a potom nastavila specijalizaciju “Ugovori u međunarodnoj trgovini i uslugama” (1996) na istom fakultetu.</a:t>
            </a:r>
          </a:p>
          <a:p>
            <a:pPr algn="just"/>
            <a:r>
              <a:rPr lang="sr-Latn-RS" sz="1300" dirty="0">
                <a:solidFill>
                  <a:srgbClr val="35414C"/>
                </a:solidFill>
                <a:latin typeface="Proxima Nova Lt" panose="02000506030000020004" pitchFamily="50" charset="0"/>
                <a:cs typeface="Arial" pitchFamily="34" charset="0"/>
              </a:rPr>
              <a:t>U periodu od 1994-1996. godine radila je u pravnoj službi </a:t>
            </a:r>
            <a:r>
              <a:rPr lang="sr-Latn-RS" sz="1300" dirty="0" err="1">
                <a:solidFill>
                  <a:srgbClr val="35414C"/>
                </a:solidFill>
                <a:latin typeface="Proxima Nova Lt" panose="02000506030000020004" pitchFamily="50" charset="0"/>
                <a:cs typeface="Arial" pitchFamily="34" charset="0"/>
              </a:rPr>
              <a:t>Jugobanke</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a.d</a:t>
            </a:r>
            <a:r>
              <a:rPr lang="sr-Latn-RS" sz="1300" dirty="0">
                <a:solidFill>
                  <a:srgbClr val="35414C"/>
                </a:solidFill>
                <a:latin typeface="Proxima Nova Lt" panose="02000506030000020004" pitchFamily="50" charset="0"/>
                <a:cs typeface="Arial" pitchFamily="34" charset="0"/>
              </a:rPr>
              <a:t>. Beograd, gde je položila ispit u oblasti bankarskog poslovanja. Položila je pravosudni ispit 1997.godine.</a:t>
            </a:r>
          </a:p>
          <a:p>
            <a:pPr algn="just">
              <a:spcAft>
                <a:spcPts val="600"/>
              </a:spcAft>
            </a:pPr>
            <a:r>
              <a:rPr lang="sr-Latn-RS" sz="1300" dirty="0">
                <a:solidFill>
                  <a:srgbClr val="35414C"/>
                </a:solidFill>
                <a:latin typeface="Proxima Nova Lt" panose="02000506030000020004" pitchFamily="50" charset="0"/>
                <a:cs typeface="Arial" pitchFamily="34" charset="0"/>
              </a:rPr>
              <a:t>Tokom 2008.godine stiče zvanje specijaliste za pravna pitanja korporativnog upravljanja i polaže stručni ispit  “Korporativno upravljanje” u okviru specijalizacije u organizaciji IFC – Svetska banka- Pravni fakultet Univerziteta u Beogradu.</a:t>
            </a:r>
          </a:p>
          <a:p>
            <a:pPr algn="just"/>
            <a:r>
              <a:rPr lang="sr-Latn-RS" sz="1300" dirty="0">
                <a:solidFill>
                  <a:srgbClr val="35414C"/>
                </a:solidFill>
                <a:latin typeface="Proxima Nova Lt" panose="02000506030000020004" pitchFamily="50" charset="0"/>
                <a:cs typeface="Arial" pitchFamily="34" charset="0"/>
              </a:rPr>
              <a:t>Stručne oblasti kojima se profesionalno bavi jesu korporativno pravo i korporativno upravljanje, zaštita konkurencije, strane investicije, arbitražno pravo,  privredno pravo i međunarodni ugovori.</a:t>
            </a:r>
          </a:p>
          <a:p>
            <a:pPr algn="just">
              <a:spcAft>
                <a:spcPts val="600"/>
              </a:spcAft>
            </a:pPr>
            <a:r>
              <a:rPr lang="sr-Latn-RS" sz="1300" dirty="0">
                <a:solidFill>
                  <a:srgbClr val="35414C"/>
                </a:solidFill>
                <a:latin typeface="Proxima Nova Lt" panose="02000506030000020004" pitchFamily="50" charset="0"/>
                <a:cs typeface="Arial" pitchFamily="34" charset="0"/>
              </a:rPr>
              <a:t>U dosadašnjem radu, sarađivala je sa velikim brojem domaćih i internacionalnih kompanija (Mercedes-</a:t>
            </a:r>
            <a:r>
              <a:rPr lang="sr-Latn-RS" sz="1300" dirty="0" err="1">
                <a:solidFill>
                  <a:srgbClr val="35414C"/>
                </a:solidFill>
                <a:latin typeface="Proxima Nova Lt" panose="02000506030000020004" pitchFamily="50" charset="0"/>
                <a:cs typeface="Arial" pitchFamily="34" charset="0"/>
              </a:rPr>
              <a:t>Benz</a:t>
            </a:r>
            <a:r>
              <a:rPr lang="sr-Latn-RS" sz="1300" dirty="0">
                <a:solidFill>
                  <a:srgbClr val="35414C"/>
                </a:solidFill>
                <a:latin typeface="Proxima Nova Lt" panose="02000506030000020004" pitchFamily="50" charset="0"/>
                <a:cs typeface="Arial" pitchFamily="34" charset="0"/>
              </a:rPr>
              <a:t> Srbija i Crna Gora d.o.o., </a:t>
            </a:r>
            <a:r>
              <a:rPr lang="sr-Latn-RS" sz="1300" dirty="0" err="1">
                <a:solidFill>
                  <a:srgbClr val="35414C"/>
                </a:solidFill>
                <a:latin typeface="Proxima Nova Lt" panose="02000506030000020004" pitchFamily="50" charset="0"/>
                <a:cs typeface="Arial" pitchFamily="34" charset="0"/>
              </a:rPr>
              <a:t>Daimler</a:t>
            </a:r>
            <a:r>
              <a:rPr lang="sr-Latn-RS" sz="1300" dirty="0">
                <a:solidFill>
                  <a:srgbClr val="35414C"/>
                </a:solidFill>
                <a:latin typeface="Proxima Nova Lt" panose="02000506030000020004" pitchFamily="50" charset="0"/>
                <a:cs typeface="Arial" pitchFamily="34" charset="0"/>
              </a:rPr>
              <a:t> AG, </a:t>
            </a:r>
            <a:r>
              <a:rPr lang="sr-Latn-RS" sz="1300" dirty="0" err="1">
                <a:solidFill>
                  <a:srgbClr val="35414C"/>
                </a:solidFill>
                <a:latin typeface="Proxima Nova Lt" panose="02000506030000020004" pitchFamily="50" charset="0"/>
                <a:cs typeface="Arial" pitchFamily="34" charset="0"/>
              </a:rPr>
              <a:t>EvoBus</a:t>
            </a:r>
            <a:r>
              <a:rPr lang="sr-Latn-RS" sz="1300" dirty="0">
                <a:solidFill>
                  <a:srgbClr val="35414C"/>
                </a:solidFill>
                <a:latin typeface="Proxima Nova Lt" panose="02000506030000020004" pitchFamily="50" charset="0"/>
                <a:cs typeface="Arial" pitchFamily="34" charset="0"/>
              </a:rPr>
              <a:t> GmbH, Adam </a:t>
            </a:r>
            <a:r>
              <a:rPr lang="sr-Latn-RS" sz="1300" dirty="0" err="1">
                <a:solidFill>
                  <a:srgbClr val="35414C"/>
                </a:solidFill>
                <a:latin typeface="Proxima Nova Lt" panose="02000506030000020004" pitchFamily="50" charset="0"/>
                <a:cs typeface="Arial" pitchFamily="34" charset="0"/>
              </a:rPr>
              <a:t>Opel</a:t>
            </a:r>
            <a:r>
              <a:rPr lang="sr-Latn-RS" sz="1300" dirty="0">
                <a:solidFill>
                  <a:srgbClr val="35414C"/>
                </a:solidFill>
                <a:latin typeface="Proxima Nova Lt" panose="02000506030000020004" pitchFamily="50" charset="0"/>
                <a:cs typeface="Arial" pitchFamily="34" charset="0"/>
              </a:rPr>
              <a:t> AG, </a:t>
            </a:r>
            <a:r>
              <a:rPr lang="sr-Latn-RS" sz="1300" dirty="0" err="1">
                <a:solidFill>
                  <a:srgbClr val="35414C"/>
                </a:solidFill>
                <a:latin typeface="Proxima Nova Lt" panose="02000506030000020004" pitchFamily="50" charset="0"/>
                <a:cs typeface="Arial" pitchFamily="34" charset="0"/>
              </a:rPr>
              <a:t>Chevrolet</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Southeast</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Europe</a:t>
            </a:r>
            <a:r>
              <a:rPr lang="sr-Latn-RS" sz="1300" dirty="0">
                <a:solidFill>
                  <a:srgbClr val="35414C"/>
                </a:solidFill>
                <a:latin typeface="Proxima Nova Lt" panose="02000506030000020004" pitchFamily="50" charset="0"/>
                <a:cs typeface="Arial" pitchFamily="34" charset="0"/>
              </a:rPr>
              <a:t>, TV </a:t>
            </a:r>
            <a:r>
              <a:rPr lang="sr-Latn-RS" sz="1300" dirty="0" err="1">
                <a:solidFill>
                  <a:srgbClr val="35414C"/>
                </a:solidFill>
                <a:latin typeface="Proxima Nova Lt" panose="02000506030000020004" pitchFamily="50" charset="0"/>
                <a:cs typeface="Arial" pitchFamily="34" charset="0"/>
              </a:rPr>
              <a:t>Antenna</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Group</a:t>
            </a:r>
            <a:r>
              <a:rPr lang="sr-Latn-RS" sz="1300" dirty="0">
                <a:solidFill>
                  <a:srgbClr val="35414C"/>
                </a:solidFill>
                <a:latin typeface="Proxima Nova Lt" panose="02000506030000020004" pitchFamily="50" charset="0"/>
                <a:cs typeface="Arial" pitchFamily="34" charset="0"/>
              </a:rPr>
              <a:t>, Prva Televizija d.o.o, </a:t>
            </a:r>
            <a:r>
              <a:rPr lang="sr-Latn-RS" sz="1300" dirty="0" err="1">
                <a:solidFill>
                  <a:srgbClr val="35414C"/>
                </a:solidFill>
                <a:latin typeface="Proxima Nova Lt" panose="02000506030000020004" pitchFamily="50" charset="0"/>
                <a:cs typeface="Arial" pitchFamily="34" charset="0"/>
              </a:rPr>
              <a:t>Falke</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Wacker</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Neuson</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Grammer</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Sberbank</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a.d</a:t>
            </a:r>
            <a:r>
              <a:rPr lang="sr-Latn-RS" sz="1300" dirty="0">
                <a:solidFill>
                  <a:srgbClr val="35414C"/>
                </a:solidFill>
                <a:latin typeface="Proxima Nova Lt" panose="02000506030000020004" pitchFamily="50" charset="0"/>
                <a:cs typeface="Arial" pitchFamily="34" charset="0"/>
              </a:rPr>
              <a:t>., Adria </a:t>
            </a:r>
            <a:r>
              <a:rPr lang="sr-Latn-RS" sz="1300" dirty="0" err="1">
                <a:solidFill>
                  <a:srgbClr val="35414C"/>
                </a:solidFill>
                <a:latin typeface="Proxima Nova Lt" panose="02000506030000020004" pitchFamily="50" charset="0"/>
                <a:cs typeface="Arial" pitchFamily="34" charset="0"/>
              </a:rPr>
              <a:t>Media</a:t>
            </a:r>
            <a:r>
              <a:rPr lang="sr-Latn-RS" sz="1300" dirty="0">
                <a:solidFill>
                  <a:srgbClr val="35414C"/>
                </a:solidFill>
                <a:latin typeface="Proxima Nova Lt" panose="02000506030000020004" pitchFamily="50" charset="0"/>
                <a:cs typeface="Arial" pitchFamily="34" charset="0"/>
              </a:rPr>
              <a:t> </a:t>
            </a:r>
            <a:r>
              <a:rPr lang="sr-Latn-RS" sz="1300" dirty="0" err="1">
                <a:solidFill>
                  <a:srgbClr val="35414C"/>
                </a:solidFill>
                <a:latin typeface="Proxima Nova Lt" panose="02000506030000020004" pitchFamily="50" charset="0"/>
                <a:cs typeface="Arial" pitchFamily="34" charset="0"/>
              </a:rPr>
              <a:t>Serbia</a:t>
            </a:r>
            <a:r>
              <a:rPr lang="sr-Latn-RS" sz="1300" dirty="0">
                <a:solidFill>
                  <a:srgbClr val="35414C"/>
                </a:solidFill>
                <a:latin typeface="Proxima Nova Lt" panose="02000506030000020004" pitchFamily="50" charset="0"/>
                <a:cs typeface="Arial" pitchFamily="34" charset="0"/>
              </a:rPr>
              <a:t> d.o.o., GIZ).</a:t>
            </a:r>
          </a:p>
          <a:p>
            <a:pPr algn="just">
              <a:spcAft>
                <a:spcPts val="600"/>
              </a:spcAft>
            </a:pPr>
            <a:r>
              <a:rPr lang="sr-Latn-RS" sz="1300" dirty="0">
                <a:solidFill>
                  <a:srgbClr val="35414C"/>
                </a:solidFill>
                <a:latin typeface="Proxima Nova Lt" panose="02000506030000020004" pitchFamily="50" charset="0"/>
                <a:cs typeface="Arial" pitchFamily="34" charset="0"/>
              </a:rPr>
              <a:t>Ljubica Tomic je advokat od poverenja Nemačke i Švajcarske ambasade u Beogradu, Austrijske privredne komore u Beogradu (WKO Austrija) i Nemačke privredne komore u Beogradu (AHK Belgrad), kao i brojnih internacionalnih klijenata čije interese zastupa u Republici Srbiji. Osnivač je i član Saveta Foruma nemačkih-srpskih pravnika u Beogradu. Član je Nacionalnog udruženja medijatora Srbije (NUMS).</a:t>
            </a:r>
          </a:p>
          <a:p>
            <a:pPr algn="just">
              <a:spcAft>
                <a:spcPts val="600"/>
              </a:spcAft>
            </a:pPr>
            <a:r>
              <a:rPr lang="sr-Latn-RS" sz="1300" dirty="0">
                <a:solidFill>
                  <a:srgbClr val="35414C"/>
                </a:solidFill>
                <a:latin typeface="Proxima Nova Lt" panose="02000506030000020004" pitchFamily="50" charset="0"/>
                <a:cs typeface="Arial" pitchFamily="34" charset="0"/>
              </a:rPr>
              <a:t>Redovno objavljuje radove u domaćim i inostranim časopisima. Redovan je stručni predavač pri Komisiji za međunarodnu prodaju robe u okviru Međunarodnog udruženja advokata (UIA). Predavač je na Advokatskoj akademiji Advokatske komore Srbije. </a:t>
            </a:r>
            <a:r>
              <a:rPr lang="nn-NO" sz="1300" dirty="0">
                <a:solidFill>
                  <a:srgbClr val="35414C"/>
                </a:solidFill>
                <a:latin typeface="Proxima Nova Lt" panose="02000506030000020004" pitchFamily="50" charset="0"/>
                <a:cs typeface="Arial" pitchFamily="34" charset="0"/>
              </a:rPr>
              <a:t>Od 2016 Predavač na kursu Pravnog fakulteta Univerziteta u Beogradu  „Teorija i praksa pravnog rasuđivanja“</a:t>
            </a:r>
            <a:endParaRPr lang="sr-Latn-RS" sz="1300" dirty="0">
              <a:solidFill>
                <a:srgbClr val="35414C"/>
              </a:solidFill>
              <a:latin typeface="Proxima Nova Lt" panose="02000506030000020004" pitchFamily="50" charset="0"/>
              <a:cs typeface="Arial" pitchFamily="34" charset="0"/>
            </a:endParaRPr>
          </a:p>
          <a:p>
            <a:pPr algn="just"/>
            <a:r>
              <a:rPr lang="sr-Latn-RS" sz="1300" dirty="0">
                <a:solidFill>
                  <a:srgbClr val="35414C"/>
                </a:solidFill>
                <a:latin typeface="Proxima Nova Lt" panose="02000506030000020004" pitchFamily="50" charset="0"/>
                <a:cs typeface="Arial" pitchFamily="34" charset="0"/>
              </a:rPr>
              <a:t>Radi na nemačkom, engleskom i srpskom jeziku. Vlada ruskim i francuskim jezikom. Sudski je tumač za nemački jezik.</a:t>
            </a:r>
          </a:p>
          <a:p>
            <a:pPr algn="just"/>
            <a:endParaRPr lang="sr-Latn-RS" sz="1300" dirty="0">
              <a:solidFill>
                <a:srgbClr val="35414C"/>
              </a:solidFill>
              <a:latin typeface="Proxima Nova Lt" panose="02000506030000020004" pitchFamily="50" charset="0"/>
              <a:cs typeface="Arial" pitchFamily="34" charset="0"/>
            </a:endParaRPr>
          </a:p>
        </p:txBody>
      </p:sp>
      <p:sp>
        <p:nvSpPr>
          <p:cNvPr id="10" name="Rectangle 9"/>
          <p:cNvSpPr/>
          <p:nvPr/>
        </p:nvSpPr>
        <p:spPr>
          <a:xfrm>
            <a:off x="0" y="1"/>
            <a:ext cx="905559" cy="914400"/>
          </a:xfrm>
          <a:prstGeom prst="rect">
            <a:avLst/>
          </a:prstGeom>
          <a:solidFill>
            <a:srgbClr val="B8B18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pic>
        <p:nvPicPr>
          <p:cNvPr id="11" name="Picture Placeholder 7" descr="IMG_8855.jpg"/>
          <p:cNvPicPr>
            <a:picLocks/>
          </p:cNvPicPr>
          <p:nvPr/>
        </p:nvPicPr>
        <p:blipFill>
          <a:blip r:embed="rId2" cstate="email"/>
          <a:stretch>
            <a:fillRect/>
          </a:stretch>
        </p:blipFill>
        <p:spPr>
          <a:xfrm flipH="1">
            <a:off x="1352480" y="1623884"/>
            <a:ext cx="1598451" cy="2395544"/>
          </a:xfrm>
          <a:prstGeom prst="rect">
            <a:avLst/>
          </a:prstGeom>
          <a:ln>
            <a:noFill/>
          </a:ln>
          <a:effectLst>
            <a:softEdge rad="0"/>
          </a:effectLst>
        </p:spPr>
      </p:pic>
    </p:spTree>
    <p:extLst>
      <p:ext uri="{BB962C8B-B14F-4D97-AF65-F5344CB8AC3E}">
        <p14:creationId xmlns:p14="http://schemas.microsoft.com/office/powerpoint/2010/main" val="3630330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645</Words>
  <Application>Microsoft Office PowerPoint</Application>
  <PresentationFormat>Widescreen</PresentationFormat>
  <Paragraphs>29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Proxima Nova Lt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Ljubica</dc:creator>
  <cp:lastModifiedBy>Ljubica</cp:lastModifiedBy>
  <cp:revision>1</cp:revision>
  <dcterms:created xsi:type="dcterms:W3CDTF">2019-06-11T14:11:01Z</dcterms:created>
  <dcterms:modified xsi:type="dcterms:W3CDTF">2019-06-11T14:13:46Z</dcterms:modified>
</cp:coreProperties>
</file>